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Bold" charset="1" panose="020B0806030504020204"/>
      <p:regular r:id="rId16"/>
    </p:embeddedFont>
    <p:embeddedFont>
      <p:font typeface="Open Sauce Bold" charset="1" panose="00000800000000000000"/>
      <p:regular r:id="rId17"/>
    </p:embeddedFont>
    <p:embeddedFont>
      <p:font typeface="Open Sauce Heavy" charset="1" panose="00000A00000000000000"/>
      <p:regular r:id="rId18"/>
    </p:embeddedFont>
    <p:embeddedFont>
      <p:font typeface="Helvetica World Bold" charset="1" panose="020B0800040000020004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940013" cy="967838"/>
          </a:xfrm>
          <a:custGeom>
            <a:avLst/>
            <a:gdLst/>
            <a:ahLst/>
            <a:cxnLst/>
            <a:rect r="r" b="b" t="t" l="l"/>
            <a:pathLst>
              <a:path h="967838" w="940013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467" y="6681715"/>
            <a:ext cx="645416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Jesús Octavio Aguilar Recio.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Emily Karely Flores Fernández.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8022" y="1226869"/>
            <a:ext cx="53175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 Artificial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08086"/>
            <a:ext cx="7635704" cy="212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6"/>
              </a:lnSpc>
            </a:pPr>
            <a:r>
              <a:rPr lang="en-US" b="true" sz="74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AGENTES DELIBERATIVOS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83904" y="9394724"/>
            <a:ext cx="6454169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</a:pPr>
            <a:r>
              <a:rPr lang="en-US" b="true" sz="2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Zuriel Dathan Mora Felix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4552" y="2747359"/>
            <a:ext cx="4692371" cy="4831270"/>
          </a:xfrm>
          <a:custGeom>
            <a:avLst/>
            <a:gdLst/>
            <a:ahLst/>
            <a:cxnLst/>
            <a:rect r="r" b="b" t="t" l="l"/>
            <a:pathLst>
              <a:path h="4831270" w="4692371">
                <a:moveTo>
                  <a:pt x="0" y="0"/>
                </a:moveTo>
                <a:lnTo>
                  <a:pt x="4692371" y="0"/>
                </a:lnTo>
                <a:lnTo>
                  <a:pt x="4692371" y="4831270"/>
                </a:lnTo>
                <a:lnTo>
                  <a:pt x="0" y="4831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56923" y="3992608"/>
            <a:ext cx="7487543" cy="239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3"/>
              </a:lnSpc>
            </a:pPr>
            <a:r>
              <a:rPr lang="en-US" b="true" sz="8304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¡Gracias por </a:t>
            </a:r>
            <a:r>
              <a:rPr lang="en-US" b="true" sz="8304">
                <a:solidFill>
                  <a:srgbClr val="09090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 atencion!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77374" y="1289245"/>
            <a:ext cx="11133252" cy="3086100"/>
            <a:chOff x="0" y="0"/>
            <a:chExt cx="293221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2215" cy="812800"/>
            </a:xfrm>
            <a:custGeom>
              <a:avLst/>
              <a:gdLst/>
              <a:ahLst/>
              <a:cxnLst/>
              <a:rect r="r" b="b" t="t" l="l"/>
              <a:pathLst>
                <a:path h="812800" w="2932215">
                  <a:moveTo>
                    <a:pt x="0" y="0"/>
                  </a:moveTo>
                  <a:lnTo>
                    <a:pt x="2932215" y="0"/>
                  </a:lnTo>
                  <a:lnTo>
                    <a:pt x="293221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121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3221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99600" y="1479745"/>
            <a:ext cx="10482375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"Un agente deliberativo contiene un modelo simbólico del mundo representado internamente de forma explícita y toma de decisiones mediante razonamiento lógico, a diferencia de los agentes reactivos que responden inmediatamente sin modelo simbólico."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789" y="5990290"/>
            <a:ext cx="97783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Agentes con modelo simbólico interno del mundo.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25094" y="7328741"/>
            <a:ext cx="96378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Toman decisiones mediante razonamiento lógico.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12869" y="8671766"/>
            <a:ext cx="926053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Evalúan consecuencias futuras antes de actuar.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2151" y="1028700"/>
            <a:ext cx="15600762" cy="10257501"/>
          </a:xfrm>
          <a:custGeom>
            <a:avLst/>
            <a:gdLst/>
            <a:ahLst/>
            <a:cxnLst/>
            <a:rect r="r" b="b" t="t" l="l"/>
            <a:pathLst>
              <a:path h="10257501" w="15600762">
                <a:moveTo>
                  <a:pt x="0" y="0"/>
                </a:moveTo>
                <a:lnTo>
                  <a:pt x="15600762" y="0"/>
                </a:lnTo>
                <a:lnTo>
                  <a:pt x="15600762" y="10257501"/>
                </a:lnTo>
                <a:lnTo>
                  <a:pt x="0" y="10257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10042" y="634474"/>
            <a:ext cx="7998376" cy="2515671"/>
            <a:chOff x="0" y="0"/>
            <a:chExt cx="2106568" cy="6625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6568" cy="662564"/>
            </a:xfrm>
            <a:custGeom>
              <a:avLst/>
              <a:gdLst/>
              <a:ahLst/>
              <a:cxnLst/>
              <a:rect r="r" b="b" t="t" l="l"/>
              <a:pathLst>
                <a:path h="662564" w="2106568">
                  <a:moveTo>
                    <a:pt x="96794" y="0"/>
                  </a:moveTo>
                  <a:lnTo>
                    <a:pt x="2009774" y="0"/>
                  </a:lnTo>
                  <a:cubicBezTo>
                    <a:pt x="2035446" y="0"/>
                    <a:pt x="2060066" y="10198"/>
                    <a:pt x="2078218" y="28350"/>
                  </a:cubicBezTo>
                  <a:cubicBezTo>
                    <a:pt x="2096370" y="46503"/>
                    <a:pt x="2106568" y="71122"/>
                    <a:pt x="2106568" y="96794"/>
                  </a:cubicBezTo>
                  <a:lnTo>
                    <a:pt x="2106568" y="565770"/>
                  </a:lnTo>
                  <a:cubicBezTo>
                    <a:pt x="2106568" y="619228"/>
                    <a:pt x="2063232" y="662564"/>
                    <a:pt x="2009774" y="662564"/>
                  </a:cubicBezTo>
                  <a:lnTo>
                    <a:pt x="96794" y="662564"/>
                  </a:lnTo>
                  <a:cubicBezTo>
                    <a:pt x="71122" y="662564"/>
                    <a:pt x="46503" y="652366"/>
                    <a:pt x="28350" y="634213"/>
                  </a:cubicBezTo>
                  <a:cubicBezTo>
                    <a:pt x="10198" y="616061"/>
                    <a:pt x="0" y="591441"/>
                    <a:pt x="0" y="565770"/>
                  </a:cubicBezTo>
                  <a:lnTo>
                    <a:pt x="0" y="96794"/>
                  </a:lnTo>
                  <a:cubicBezTo>
                    <a:pt x="0" y="71122"/>
                    <a:pt x="10198" y="46503"/>
                    <a:pt x="28350" y="28350"/>
                  </a:cubicBezTo>
                  <a:cubicBezTo>
                    <a:pt x="46503" y="10198"/>
                    <a:pt x="71122" y="0"/>
                    <a:pt x="9679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6568" cy="70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21622" y="1066800"/>
            <a:ext cx="7137678" cy="202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6"/>
              </a:lnSpc>
            </a:pPr>
            <a:r>
              <a:rPr lang="en-US" b="true" sz="6996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Características Claves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84671" y="3525157"/>
            <a:ext cx="4323747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Comportamiento orientado a objetivos específicos.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 estratégica avanzada.</a:t>
            </a:r>
          </a:p>
          <a:p>
            <a:pPr algn="just">
              <a:lnSpc>
                <a:spcPts val="4200"/>
              </a:lnSpc>
            </a:pP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Representación interna del mundo.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83726"/>
            <a:ext cx="14313398" cy="1092746"/>
            <a:chOff x="0" y="0"/>
            <a:chExt cx="3769784" cy="287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69784" cy="287801"/>
            </a:xfrm>
            <a:custGeom>
              <a:avLst/>
              <a:gdLst/>
              <a:ahLst/>
              <a:cxnLst/>
              <a:rect r="r" b="b" t="t" l="l"/>
              <a:pathLst>
                <a:path h="287801" w="3769784">
                  <a:moveTo>
                    <a:pt x="0" y="0"/>
                  </a:moveTo>
                  <a:lnTo>
                    <a:pt x="3769784" y="0"/>
                  </a:lnTo>
                  <a:lnTo>
                    <a:pt x="3769784" y="287801"/>
                  </a:lnTo>
                  <a:lnTo>
                    <a:pt x="0" y="287801"/>
                  </a:lnTo>
                  <a:close/>
                </a:path>
              </a:pathLst>
            </a:custGeom>
            <a:solidFill>
              <a:srgbClr val="0121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69784" cy="325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42944" y="1940876"/>
            <a:ext cx="13884909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Principios de Funcionamiento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9724" y="4247734"/>
            <a:ext cx="6984276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Siguen un ciclo complejo: perciben el entorno, actualizan su estado interno, deliberan (planifican y razonan) y luego actúan.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Dividen objetivos de alto nivel en subobjetivos para gestionar la complejidad.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9150" y="1028700"/>
            <a:ext cx="17349699" cy="1092746"/>
            <a:chOff x="0" y="0"/>
            <a:chExt cx="4569468" cy="287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69468" cy="287801"/>
            </a:xfrm>
            <a:custGeom>
              <a:avLst/>
              <a:gdLst/>
              <a:ahLst/>
              <a:cxnLst/>
              <a:rect r="r" b="b" t="t" l="l"/>
              <a:pathLst>
                <a:path h="287801" w="4569468">
                  <a:moveTo>
                    <a:pt x="0" y="0"/>
                  </a:moveTo>
                  <a:lnTo>
                    <a:pt x="4569468" y="0"/>
                  </a:lnTo>
                  <a:lnTo>
                    <a:pt x="4569468" y="287801"/>
                  </a:lnTo>
                  <a:lnTo>
                    <a:pt x="0" y="287801"/>
                  </a:lnTo>
                  <a:close/>
                </a:path>
              </a:pathLst>
            </a:custGeom>
            <a:solidFill>
              <a:srgbClr val="3A7B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69468" cy="325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9150" y="1085850"/>
            <a:ext cx="17349699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Comparación con Agentes Reactivos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150" y="4591050"/>
            <a:ext cx="609110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Reactivos: respuesta inmediata, sin modelo del mundo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55905" y="4591050"/>
            <a:ext cx="623299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Deliberativos: análisis complejo, representación interna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8242" y="8369737"/>
            <a:ext cx="97515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Diferencias en procesamiento y toma de decisiones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8706" y="2683911"/>
            <a:ext cx="10557657" cy="80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</a:pPr>
            <a:r>
              <a:rPr lang="en-US" b="true" sz="5812" spc="-20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Aplicaciones en Robótica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121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0719247" y="1389602"/>
            <a:ext cx="7755612" cy="9472503"/>
          </a:xfrm>
          <a:custGeom>
            <a:avLst/>
            <a:gdLst/>
            <a:ahLst/>
            <a:cxnLst/>
            <a:rect r="r" b="b" t="t" l="l"/>
            <a:pathLst>
              <a:path h="9472503" w="7755612">
                <a:moveTo>
                  <a:pt x="7755611" y="0"/>
                </a:moveTo>
                <a:lnTo>
                  <a:pt x="0" y="0"/>
                </a:lnTo>
                <a:lnTo>
                  <a:pt x="0" y="9472503"/>
                </a:lnTo>
                <a:lnTo>
                  <a:pt x="7755611" y="9472503"/>
                </a:lnTo>
                <a:lnTo>
                  <a:pt x="7755611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40658" y="2163898"/>
            <a:ext cx="9225164" cy="1758735"/>
            <a:chOff x="0" y="0"/>
            <a:chExt cx="2429673" cy="4632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29673" cy="463206"/>
            </a:xfrm>
            <a:custGeom>
              <a:avLst/>
              <a:gdLst/>
              <a:ahLst/>
              <a:cxnLst/>
              <a:rect r="r" b="b" t="t" l="l"/>
              <a:pathLst>
                <a:path h="463206" w="2429673">
                  <a:moveTo>
                    <a:pt x="0" y="0"/>
                  </a:moveTo>
                  <a:lnTo>
                    <a:pt x="2429673" y="0"/>
                  </a:lnTo>
                  <a:lnTo>
                    <a:pt x="2429673" y="463206"/>
                  </a:lnTo>
                  <a:lnTo>
                    <a:pt x="0" y="463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3A7B8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29673" cy="501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87994" y="4653871"/>
            <a:ext cx="8130492" cy="231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6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 robótica, los agentes deliberativos planifican rutas, optimizan movimientos y toman decisiones complejas como calcular la ruta más eficiente para entregar un artículo considerando múltiples variables.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68" t="0" r="-839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23053"/>
            <a:ext cx="6580720" cy="2527045"/>
            <a:chOff x="0" y="0"/>
            <a:chExt cx="1733194" cy="665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33194" cy="665559"/>
            </a:xfrm>
            <a:custGeom>
              <a:avLst/>
              <a:gdLst/>
              <a:ahLst/>
              <a:cxnLst/>
              <a:rect r="r" b="b" t="t" l="l"/>
              <a:pathLst>
                <a:path h="665559" w="1733194">
                  <a:moveTo>
                    <a:pt x="59999" y="0"/>
                  </a:moveTo>
                  <a:lnTo>
                    <a:pt x="1673195" y="0"/>
                  </a:lnTo>
                  <a:cubicBezTo>
                    <a:pt x="1689107" y="0"/>
                    <a:pt x="1704368" y="6321"/>
                    <a:pt x="1715620" y="17573"/>
                  </a:cubicBezTo>
                  <a:cubicBezTo>
                    <a:pt x="1726873" y="28825"/>
                    <a:pt x="1733194" y="44086"/>
                    <a:pt x="1733194" y="59999"/>
                  </a:cubicBezTo>
                  <a:lnTo>
                    <a:pt x="1733194" y="605560"/>
                  </a:lnTo>
                  <a:cubicBezTo>
                    <a:pt x="1733194" y="621473"/>
                    <a:pt x="1726873" y="636734"/>
                    <a:pt x="1715620" y="647986"/>
                  </a:cubicBezTo>
                  <a:cubicBezTo>
                    <a:pt x="1704368" y="659238"/>
                    <a:pt x="1689107" y="665559"/>
                    <a:pt x="1673195" y="665559"/>
                  </a:cubicBezTo>
                  <a:lnTo>
                    <a:pt x="59999" y="665559"/>
                  </a:lnTo>
                  <a:cubicBezTo>
                    <a:pt x="26863" y="665559"/>
                    <a:pt x="0" y="638696"/>
                    <a:pt x="0" y="605560"/>
                  </a:cubicBezTo>
                  <a:lnTo>
                    <a:pt x="0" y="59999"/>
                  </a:lnTo>
                  <a:cubicBezTo>
                    <a:pt x="0" y="44086"/>
                    <a:pt x="6321" y="28825"/>
                    <a:pt x="17573" y="17573"/>
                  </a:cubicBezTo>
                  <a:cubicBezTo>
                    <a:pt x="28825" y="6321"/>
                    <a:pt x="44086" y="0"/>
                    <a:pt x="59999" y="0"/>
                  </a:cubicBezTo>
                  <a:close/>
                </a:path>
              </a:pathLst>
            </a:custGeom>
            <a:solidFill>
              <a:srgbClr val="B0D4E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33194" cy="70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23925"/>
            <a:ext cx="8190317" cy="187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Asistentes Personales Inteligentes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00726"/>
            <a:ext cx="658072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9090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asistentes personales utilizan procesos deliberativos para interpretar, planificar y ejecutar tareas complejas.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604" y="7152345"/>
            <a:ext cx="814967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Siri, Alexa, Asistente de Google</a:t>
            </a:r>
          </a:p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Interpretación de solicitudes complejas</a:t>
            </a:r>
          </a:p>
          <a:p>
            <a:pPr algn="just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Planificación multipaso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5615" y="1028700"/>
            <a:ext cx="8591301" cy="2121446"/>
            <a:chOff x="0" y="0"/>
            <a:chExt cx="2262729" cy="558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2729" cy="558735"/>
            </a:xfrm>
            <a:custGeom>
              <a:avLst/>
              <a:gdLst/>
              <a:ahLst/>
              <a:cxnLst/>
              <a:rect r="r" b="b" t="t" l="l"/>
              <a:pathLst>
                <a:path h="558735" w="2262729">
                  <a:moveTo>
                    <a:pt x="0" y="0"/>
                  </a:moveTo>
                  <a:lnTo>
                    <a:pt x="2262729" y="0"/>
                  </a:lnTo>
                  <a:lnTo>
                    <a:pt x="2262729" y="558735"/>
                  </a:lnTo>
                  <a:lnTo>
                    <a:pt x="0" y="558735"/>
                  </a:lnTo>
                  <a:close/>
                </a:path>
              </a:pathLst>
            </a:custGeom>
            <a:solidFill>
              <a:srgbClr val="0121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2729" cy="596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85850"/>
            <a:ext cx="8612936" cy="206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Casos de Estudio Empresariales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5615" y="3750345"/>
            <a:ext cx="7556245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Amazon optimiza rutas de entrega y predice demanda futura.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Netflix analiza el comportamiento de los usuarios para recomendar contenido relevante.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Ambos emplean razonamiento complejo para mejorar sus servicios.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03" r="0" b="-46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41438"/>
            <a:ext cx="7459887" cy="1153452"/>
            <a:chOff x="0" y="0"/>
            <a:chExt cx="1964744" cy="303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4744" cy="303790"/>
            </a:xfrm>
            <a:custGeom>
              <a:avLst/>
              <a:gdLst/>
              <a:ahLst/>
              <a:cxnLst/>
              <a:rect r="r" b="b" t="t" l="l"/>
              <a:pathLst>
                <a:path h="303790" w="1964744">
                  <a:moveTo>
                    <a:pt x="52928" y="0"/>
                  </a:moveTo>
                  <a:lnTo>
                    <a:pt x="1911816" y="0"/>
                  </a:lnTo>
                  <a:cubicBezTo>
                    <a:pt x="1941047" y="0"/>
                    <a:pt x="1964744" y="23697"/>
                    <a:pt x="1964744" y="52928"/>
                  </a:cubicBezTo>
                  <a:lnTo>
                    <a:pt x="1964744" y="250862"/>
                  </a:lnTo>
                  <a:cubicBezTo>
                    <a:pt x="1964744" y="280093"/>
                    <a:pt x="1941047" y="303790"/>
                    <a:pt x="1911816" y="303790"/>
                  </a:cubicBezTo>
                  <a:lnTo>
                    <a:pt x="52928" y="303790"/>
                  </a:lnTo>
                  <a:cubicBezTo>
                    <a:pt x="23697" y="303790"/>
                    <a:pt x="0" y="280093"/>
                    <a:pt x="0" y="250862"/>
                  </a:cubicBezTo>
                  <a:lnTo>
                    <a:pt x="0" y="52928"/>
                  </a:lnTo>
                  <a:cubicBezTo>
                    <a:pt x="0" y="23697"/>
                    <a:pt x="23697" y="0"/>
                    <a:pt x="52928" y="0"/>
                  </a:cubicBezTo>
                  <a:close/>
                </a:path>
              </a:pathLst>
            </a:custGeom>
            <a:solidFill>
              <a:srgbClr val="0121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64744" cy="341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19298" y="6297071"/>
            <a:ext cx="15342688" cy="2461273"/>
            <a:chOff x="0" y="0"/>
            <a:chExt cx="4040873" cy="6482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40873" cy="648237"/>
            </a:xfrm>
            <a:custGeom>
              <a:avLst/>
              <a:gdLst/>
              <a:ahLst/>
              <a:cxnLst/>
              <a:rect r="r" b="b" t="t" l="l"/>
              <a:pathLst>
                <a:path h="648237" w="4040873">
                  <a:moveTo>
                    <a:pt x="0" y="0"/>
                  </a:moveTo>
                  <a:lnTo>
                    <a:pt x="4040873" y="0"/>
                  </a:lnTo>
                  <a:lnTo>
                    <a:pt x="4040873" y="648237"/>
                  </a:lnTo>
                  <a:lnTo>
                    <a:pt x="0" y="648237"/>
                  </a:lnTo>
                  <a:close/>
                </a:path>
              </a:pathLst>
            </a:custGeom>
            <a:solidFill>
              <a:srgbClr val="3A7B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40873" cy="686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90442" y="2608113"/>
            <a:ext cx="6865647" cy="108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2"/>
              </a:lnSpc>
            </a:pPr>
            <a:r>
              <a:rPr lang="en-US" sz="7604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3054" y="6460608"/>
            <a:ext cx="14915175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</a:t>
            </a:r>
            <a:r>
              <a:rPr lang="en-US" b="true" sz="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significativo en las tecnologías actuales.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Expansión continua en diversos sectores.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Complemento ideal para necesidades tecnológicas modernas.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DAGfhGUcD4g</dc:identifier>
  <dcterms:modified xsi:type="dcterms:W3CDTF">2011-08-01T06:04:30Z</dcterms:modified>
  <cp:revision>1</cp:revision>
  <dc:title>AGENTES DELIBERATIVOS - IA</dc:title>
</cp:coreProperties>
</file>